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63" r:id="rId11"/>
    <p:sldId id="266" r:id="rId12"/>
    <p:sldId id="265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F4C97F8-712A-46C1-943F-F9E0DC6CECE7}">
          <p14:sldIdLst>
            <p14:sldId id="256"/>
            <p14:sldId id="257"/>
            <p14:sldId id="258"/>
            <p14:sldId id="259"/>
            <p14:sldId id="260"/>
            <p14:sldId id="267"/>
            <p14:sldId id="261"/>
            <p14:sldId id="269"/>
            <p14:sldId id="262"/>
            <p14:sldId id="263"/>
            <p14:sldId id="266"/>
            <p14:sldId id="26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E044-9BD0-4FFE-8047-9D9038927844}" type="datetimeFigureOut">
              <a:rPr lang="en-IN" smtClean="0"/>
              <a:t>06-03-2018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FA720-2113-49A2-9385-732C2527AE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444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F816FEE-A2BD-46DC-9ED4-EBC33BD157B6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80607-F5E3-48D8-8EAF-F8CC9F670FC6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B51C-CFC0-48AB-B909-0AE4B4D1E91F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A72F-7024-4773-97B7-1D05C69B3492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D68BE-CAED-4DF6-9CAE-A97ED937BF0E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5E2F-6446-48B5-9B67-0F7611D403B2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CE580-076A-4111-A5CB-127331606649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5972B3B-D20F-4A25-823C-74338D8E25E7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19545C8-B3A7-4E7C-B118-BEE2E54B9193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1A6AD-FEFB-4BEB-8128-D44F297BE726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00FAC-5325-4BC7-83E6-9B78C1060C9B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9875E-D5FE-4524-AF76-58921347F605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365A-AB4F-4E8D-9212-D1BE6726F54A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4F6A3-164A-4D2E-9BD3-2209EF36FFE7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8BF7-D453-4935-963F-61B614130FF7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2C5B-3EA0-416D-A371-BE7A66901FB9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47678-FCA7-4F6F-BC6D-D3682939A2A2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7B90228-720B-4133-AB10-7716C657F44D}" type="datetime1">
              <a:rPr lang="en-US" smtClean="0"/>
              <a:t>3/6/2018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E7D121-7D62-47D0-B83A-3D937836A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92" y="1431941"/>
            <a:ext cx="5426467" cy="4226737"/>
          </a:xfrm>
        </p:spPr>
        <p:txBody>
          <a:bodyPr/>
          <a:lstStyle/>
          <a:p>
            <a:r>
              <a:rPr lang="en-I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Machine Learning</a:t>
            </a:r>
            <a:br>
              <a:rPr lang="en-IN" sz="4400" b="1" i="1" dirty="0"/>
            </a:br>
            <a:endParaRPr lang="en-IN" sz="4400" b="1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BD400-8545-4A3D-81DB-AF402B0C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93" y="1603865"/>
            <a:ext cx="4956312" cy="3882888"/>
          </a:xfrm>
          <a:prstGeom prst="rect">
            <a:avLst/>
          </a:prstGeom>
          <a:effectLst>
            <a:outerShdw blurRad="177800" dist="304800" dir="36000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C93922D-C4FE-420E-8B08-3F4304166A5B}"/>
              </a:ext>
            </a:extLst>
          </p:cNvPr>
          <p:cNvSpPr txBox="1">
            <a:spLocks/>
          </p:cNvSpPr>
          <p:nvPr/>
        </p:nvSpPr>
        <p:spPr bwMode="gray">
          <a:xfrm>
            <a:off x="238539" y="4801306"/>
            <a:ext cx="6718555" cy="1370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4800" b="1" i="1" dirty="0"/>
              <a:t>                 </a:t>
            </a:r>
            <a:r>
              <a:rPr lang="en-IN" sz="2400" b="1" i="1" dirty="0" err="1">
                <a:latin typeface="Candara" panose="020E0502030303020204" pitchFamily="34" charset="0"/>
              </a:rPr>
              <a:t>Esakki</a:t>
            </a:r>
            <a:r>
              <a:rPr lang="en-IN" sz="2400" b="1" i="1" dirty="0">
                <a:latin typeface="Candara" panose="020E0502030303020204" pitchFamily="34" charset="0"/>
              </a:rPr>
              <a:t> Muthu </a:t>
            </a:r>
            <a:r>
              <a:rPr lang="en-IN" sz="2400" b="1" i="1" dirty="0" err="1">
                <a:latin typeface="Candara" panose="020E0502030303020204" pitchFamily="34" charset="0"/>
              </a:rPr>
              <a:t>Velraja</a:t>
            </a:r>
            <a:r>
              <a:rPr lang="en-IN" sz="2400" b="1" i="1" dirty="0">
                <a:latin typeface="Candara" panose="020E0502030303020204" pitchFamily="34" charset="0"/>
              </a:rPr>
              <a:t> M</a:t>
            </a:r>
          </a:p>
          <a:p>
            <a:r>
              <a:rPr lang="en-IN" sz="2000" b="1" i="1" dirty="0">
                <a:latin typeface="Candara" panose="020E0502030303020204" pitchFamily="34" charset="0"/>
              </a:rPr>
              <a:t>                                                                                       </a:t>
            </a:r>
            <a:r>
              <a:rPr lang="en-IN" sz="2100" b="1" i="1" dirty="0">
                <a:latin typeface="Candara" panose="020E0502030303020204" pitchFamily="34" charset="0"/>
              </a:rPr>
              <a:t>B-Tech IT</a:t>
            </a:r>
            <a:endParaRPr lang="en-IN" sz="2100" b="1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D51013-C099-4D80-982E-F22AD2D431C7}"/>
              </a:ext>
            </a:extLst>
          </p:cNvPr>
          <p:cNvCxnSpPr>
            <a:cxnSpLocks/>
          </p:cNvCxnSpPr>
          <p:nvPr/>
        </p:nvCxnSpPr>
        <p:spPr>
          <a:xfrm>
            <a:off x="4970785" y="5714950"/>
            <a:ext cx="107832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D43B23AE-CB93-49EC-9ACD-BAE8C1B3B72F}"/>
              </a:ext>
            </a:extLst>
          </p:cNvPr>
          <p:cNvSpPr txBox="1">
            <a:spLocks/>
          </p:cNvSpPr>
          <p:nvPr/>
        </p:nvSpPr>
        <p:spPr bwMode="gray">
          <a:xfrm>
            <a:off x="384117" y="608419"/>
            <a:ext cx="5903742" cy="153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College of Engineering </a:t>
            </a:r>
          </a:p>
          <a:p>
            <a:pPr algn="ctr"/>
            <a:r>
              <a:rPr lang="en-IN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Villupuram</a:t>
            </a:r>
            <a:br>
              <a:rPr lang="en-I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0DF7A7F-F8AE-44FF-9570-5A837A6B7151}"/>
              </a:ext>
            </a:extLst>
          </p:cNvPr>
          <p:cNvSpPr txBox="1">
            <a:spLocks/>
          </p:cNvSpPr>
          <p:nvPr/>
        </p:nvSpPr>
        <p:spPr bwMode="gray">
          <a:xfrm>
            <a:off x="4721135" y="4389119"/>
            <a:ext cx="1202587" cy="9842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4400" b="1" i="1" dirty="0"/>
              <a:t> </a:t>
            </a:r>
            <a:br>
              <a:rPr lang="en-IN" sz="4400" b="1" i="1" dirty="0"/>
            </a:br>
            <a:endParaRPr lang="en-IN" sz="4400" b="1" i="1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79276B8-4393-4D8F-9692-787C31B9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7733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632D0-67F7-410A-9774-C6FD1AD1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 of Machine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08CCB7-38E5-4F50-90E5-4108945547A0}"/>
              </a:ext>
            </a:extLst>
          </p:cNvPr>
          <p:cNvSpPr/>
          <p:nvPr/>
        </p:nvSpPr>
        <p:spPr>
          <a:xfrm>
            <a:off x="1154954" y="3229042"/>
            <a:ext cx="9707273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 is used in different applications such </a:t>
            </a:r>
          </a:p>
          <a:p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as </a:t>
            </a:r>
            <a:r>
              <a:rPr lang="en-I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Banking,Financial</a:t>
            </a:r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sector,Robotics,Games</a:t>
            </a:r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Automations of tasks.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IN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3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N" sz="36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IN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8183F7-7598-4083-B8CB-EE620786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518AA0-1FCE-41F2-B94D-20F2701F7D86}"/>
              </a:ext>
            </a:extLst>
          </p:cNvPr>
          <p:cNvSpPr/>
          <p:nvPr/>
        </p:nvSpPr>
        <p:spPr>
          <a:xfrm>
            <a:off x="8826976" y="6156346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873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B26BD-6240-48B5-A020-B1E963FF8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Machine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2DEA08-D66E-4783-B236-EC4B6979370E}"/>
              </a:ext>
            </a:extLst>
          </p:cNvPr>
          <p:cNvSpPr/>
          <p:nvPr/>
        </p:nvSpPr>
        <p:spPr>
          <a:xfrm>
            <a:off x="2032137" y="2918128"/>
            <a:ext cx="700704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 with verifications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diagnosis and correction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 of relevant data is the</a:t>
            </a:r>
          </a:p>
          <a:p>
            <a:r>
              <a:rPr lang="en-I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major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4C60E-65A4-46CB-B5B2-8C4152940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9A4A61-9699-467F-A5FB-BE89E659BF4F}"/>
              </a:ext>
            </a:extLst>
          </p:cNvPr>
          <p:cNvSpPr/>
          <p:nvPr/>
        </p:nvSpPr>
        <p:spPr>
          <a:xfrm>
            <a:off x="8337882" y="6015669"/>
            <a:ext cx="35750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r>
              <a:rPr lang="en-IN" sz="36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Learning</a:t>
            </a:r>
            <a:endParaRPr lang="en-IN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6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DBDF-D455-4EDC-8B18-9838C0F6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6A64CA-F533-499F-B15C-24D74A59D828}"/>
              </a:ext>
            </a:extLst>
          </p:cNvPr>
          <p:cNvSpPr/>
          <p:nvPr/>
        </p:nvSpPr>
        <p:spPr>
          <a:xfrm>
            <a:off x="810398" y="2807012"/>
            <a:ext cx="378821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Siri and Cortana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Maps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Search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Paypal</a:t>
            </a:r>
            <a:endParaRPr lang="en-I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2DE07D-34AD-40AB-9393-7BD5822371BB}"/>
              </a:ext>
            </a:extLst>
          </p:cNvPr>
          <p:cNvSpPr/>
          <p:nvPr/>
        </p:nvSpPr>
        <p:spPr>
          <a:xfrm>
            <a:off x="6767250" y="2807012"/>
            <a:ext cx="473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11A622-F13D-4F04-8F56-05E2D06BEB20}"/>
              </a:ext>
            </a:extLst>
          </p:cNvPr>
          <p:cNvSpPr/>
          <p:nvPr/>
        </p:nvSpPr>
        <p:spPr>
          <a:xfrm>
            <a:off x="5064400" y="2807012"/>
            <a:ext cx="6199133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Radiology and Radiotherapy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Smart Electronic Health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Records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5A0C8-4002-447B-B35E-5AE49920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21C689-BED9-4CA0-9660-4C2AA8A82321}"/>
              </a:ext>
            </a:extLst>
          </p:cNvPr>
          <p:cNvSpPr/>
          <p:nvPr/>
        </p:nvSpPr>
        <p:spPr>
          <a:xfrm>
            <a:off x="8670028" y="6071940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1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6E4F-03BC-44DC-9BDE-77E0ED686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Machine Learning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DE2F5-46DC-47AD-8D3C-47C4A331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FFE72-F535-4C32-ACA0-C274EB830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2433710"/>
            <a:ext cx="10035785" cy="4065563"/>
          </a:xfrm>
          <a:prstGeom prst="rect">
            <a:avLst/>
          </a:prstGeom>
          <a:effectLst>
            <a:outerShdw blurRad="444500" dist="165100" dir="9300000" algn="ctr" rotWithShape="0">
              <a:srgbClr val="000000">
                <a:alpha val="86000"/>
              </a:srgbClr>
            </a:outerShdw>
          </a:effectLst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27226393-CEBE-442F-8AB7-59B49714DC8F}"/>
              </a:ext>
            </a:extLst>
          </p:cNvPr>
          <p:cNvSpPr txBox="1">
            <a:spLocks/>
          </p:cNvSpPr>
          <p:nvPr/>
        </p:nvSpPr>
        <p:spPr bwMode="gray">
          <a:xfrm>
            <a:off x="2822426" y="5389835"/>
            <a:ext cx="5426467" cy="2218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sz="4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br>
              <a:rPr lang="en-IN" sz="4400" b="1" i="1" dirty="0">
                <a:solidFill>
                  <a:schemeClr val="accent1"/>
                </a:solidFill>
              </a:rPr>
            </a:br>
            <a:endParaRPr lang="en-IN" sz="44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6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9B9EC1-22D3-45C1-BAB2-B322F715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880" y="866835"/>
            <a:ext cx="5537394" cy="706964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91FBB-7230-4191-BB06-943DC0E804DF}"/>
              </a:ext>
            </a:extLst>
          </p:cNvPr>
          <p:cNvSpPr/>
          <p:nvPr/>
        </p:nvSpPr>
        <p:spPr>
          <a:xfrm>
            <a:off x="716626" y="2755299"/>
            <a:ext cx="110788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rgbClr val="7030A0"/>
                </a:solidFill>
              </a:rPr>
              <a:t>	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is a type of artificial intelligence (AI) that provides computers with the ability to learn without being explicitly programmed.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Machine learning focuses on the development of computer programs that can teach themselves to grow and change when exposed to new data.</a:t>
            </a:r>
          </a:p>
          <a:p>
            <a:pPr algn="just"/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  <a:p>
            <a:pPr algn="just"/>
            <a:endParaRPr lang="en-IN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26C9FF-DCE1-44D9-AF0F-6A6134172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3D4921-A20D-4DC0-83E6-76F752C945C1}"/>
              </a:ext>
            </a:extLst>
          </p:cNvPr>
          <p:cNvSpPr/>
          <p:nvPr/>
        </p:nvSpPr>
        <p:spPr>
          <a:xfrm>
            <a:off x="8826976" y="6273225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316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41125-31D4-4C80-8513-759B0536A1C0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881245" y="938797"/>
            <a:ext cx="4669682" cy="706964"/>
          </a:xfrm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64F1E-B69F-4C61-B0FB-2FFCB09686D3}"/>
              </a:ext>
            </a:extLst>
          </p:cNvPr>
          <p:cNvSpPr/>
          <p:nvPr/>
        </p:nvSpPr>
        <p:spPr>
          <a:xfrm>
            <a:off x="896867" y="2894958"/>
            <a:ext cx="10919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Automating automation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Getting computers to program themselves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software is the bottleneck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endParaRPr lang="en-IN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68C47-6369-4909-837D-C89B8113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87D9A-4CC5-41F0-9AB7-7205B7A2FEE4}"/>
              </a:ext>
            </a:extLst>
          </p:cNvPr>
          <p:cNvSpPr/>
          <p:nvPr/>
        </p:nvSpPr>
        <p:spPr>
          <a:xfrm>
            <a:off x="8826976" y="6160091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357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64FC-CAFB-4981-ACD2-E97A7248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Difference between traditional programming and machine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E1EF29-95DC-4F38-82C5-94A9FFA98F0F}"/>
              </a:ext>
            </a:extLst>
          </p:cNvPr>
          <p:cNvSpPr/>
          <p:nvPr/>
        </p:nvSpPr>
        <p:spPr>
          <a:xfrm>
            <a:off x="715617" y="2551837"/>
            <a:ext cx="1042946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 Traditional Programming</a:t>
            </a:r>
          </a:p>
          <a:p>
            <a:endParaRPr lang="en-US" altLang="en-US" sz="2800" dirty="0"/>
          </a:p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               Data</a:t>
            </a:r>
          </a:p>
          <a:p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           Programs</a:t>
            </a:r>
          </a:p>
          <a:p>
            <a:endParaRPr lang="en-US" alt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altLang="en-US" sz="2800" b="1" dirty="0">
                <a:solidFill>
                  <a:schemeClr val="accent2"/>
                </a:solidFill>
              </a:rPr>
              <a:t>  Machine Learning</a:t>
            </a:r>
          </a:p>
          <a:p>
            <a:pPr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              Data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           Output</a:t>
            </a:r>
          </a:p>
          <a:p>
            <a:pPr>
              <a:buFontTx/>
              <a:buNone/>
            </a:pPr>
            <a:endParaRPr lang="en-US" sz="2800" b="1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endParaRPr lang="en-IN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C84498-B7FC-46AE-9838-F84CCC0C40D3}"/>
              </a:ext>
            </a:extLst>
          </p:cNvPr>
          <p:cNvSpPr/>
          <p:nvPr/>
        </p:nvSpPr>
        <p:spPr>
          <a:xfrm>
            <a:off x="4810538" y="3326297"/>
            <a:ext cx="2239617" cy="11396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Computer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184516-071E-410C-BAF0-FF9F25D2BDCD}"/>
              </a:ext>
            </a:extLst>
          </p:cNvPr>
          <p:cNvCxnSpPr/>
          <p:nvPr/>
        </p:nvCxnSpPr>
        <p:spPr>
          <a:xfrm>
            <a:off x="3578086" y="3697356"/>
            <a:ext cx="1232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4504F68-E929-4C0C-B06F-4219D5E47E76}"/>
              </a:ext>
            </a:extLst>
          </p:cNvPr>
          <p:cNvCxnSpPr/>
          <p:nvPr/>
        </p:nvCxnSpPr>
        <p:spPr>
          <a:xfrm>
            <a:off x="3578086" y="4154555"/>
            <a:ext cx="12324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EBA209-923A-43A4-93B4-58D280578709}"/>
              </a:ext>
            </a:extLst>
          </p:cNvPr>
          <p:cNvCxnSpPr>
            <a:cxnSpLocks/>
          </p:cNvCxnSpPr>
          <p:nvPr/>
        </p:nvCxnSpPr>
        <p:spPr>
          <a:xfrm>
            <a:off x="7050155" y="3849758"/>
            <a:ext cx="1305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7D04EBC-42B1-4D58-92E4-78F80D075EEF}"/>
              </a:ext>
            </a:extLst>
          </p:cNvPr>
          <p:cNvSpPr/>
          <p:nvPr/>
        </p:nvSpPr>
        <p:spPr>
          <a:xfrm>
            <a:off x="8414779" y="3621677"/>
            <a:ext cx="1200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Output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179168-90FF-40AF-8370-C761FB5FC780}"/>
              </a:ext>
            </a:extLst>
          </p:cNvPr>
          <p:cNvSpPr/>
          <p:nvPr/>
        </p:nvSpPr>
        <p:spPr>
          <a:xfrm>
            <a:off x="4810538" y="5565069"/>
            <a:ext cx="2279373" cy="99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Computer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D96DED-4648-4348-BAA3-F3596ABB666A}"/>
              </a:ext>
            </a:extLst>
          </p:cNvPr>
          <p:cNvCxnSpPr>
            <a:cxnSpLocks/>
          </p:cNvCxnSpPr>
          <p:nvPr/>
        </p:nvCxnSpPr>
        <p:spPr>
          <a:xfrm>
            <a:off x="7109440" y="5996999"/>
            <a:ext cx="1305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4AF0A4-03C0-4B64-9A18-BBBD63BABB49}"/>
              </a:ext>
            </a:extLst>
          </p:cNvPr>
          <p:cNvCxnSpPr>
            <a:cxnSpLocks/>
          </p:cNvCxnSpPr>
          <p:nvPr/>
        </p:nvCxnSpPr>
        <p:spPr>
          <a:xfrm>
            <a:off x="3458813" y="5764697"/>
            <a:ext cx="1305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D2817A-E23E-4F00-A940-9CF5B38024A0}"/>
              </a:ext>
            </a:extLst>
          </p:cNvPr>
          <p:cNvCxnSpPr>
            <a:cxnSpLocks/>
          </p:cNvCxnSpPr>
          <p:nvPr/>
        </p:nvCxnSpPr>
        <p:spPr>
          <a:xfrm>
            <a:off x="3458813" y="6255028"/>
            <a:ext cx="13053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CCE7A20-FEF9-4174-9D26-32108F945141}"/>
              </a:ext>
            </a:extLst>
          </p:cNvPr>
          <p:cNvSpPr/>
          <p:nvPr/>
        </p:nvSpPr>
        <p:spPr>
          <a:xfrm>
            <a:off x="8455711" y="5793364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</a:rPr>
              <a:t>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EF7C6-9055-470C-9B21-427D6448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3993E1EB-5DCF-48D2-A2AB-075BC8DF7EE2}"/>
              </a:ext>
            </a:extLst>
          </p:cNvPr>
          <p:cNvSpPr txBox="1">
            <a:spLocks/>
          </p:cNvSpPr>
          <p:nvPr/>
        </p:nvSpPr>
        <p:spPr bwMode="gray">
          <a:xfrm>
            <a:off x="8677184" y="6083984"/>
            <a:ext cx="4188910" cy="14709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3200" b="1" i="1" dirty="0">
                <a:solidFill>
                  <a:schemeClr val="accent1"/>
                </a:solidFill>
              </a:rPr>
              <a:t> </a:t>
            </a:r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br>
              <a:rPr lang="en-IN" sz="3200" b="1" i="1" dirty="0">
                <a:solidFill>
                  <a:schemeClr val="accent1"/>
                </a:solidFill>
              </a:rPr>
            </a:br>
            <a:endParaRPr lang="en-IN" sz="32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9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D6F0-C059-42CA-A29D-1754CDC17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935" y="973668"/>
            <a:ext cx="4669071" cy="706964"/>
          </a:xfrm>
        </p:spPr>
        <p:txBody>
          <a:bodyPr/>
          <a:lstStyle/>
          <a:p>
            <a:pPr algn="just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A2E6A-217D-4C99-89B1-68878492570B}"/>
              </a:ext>
            </a:extLst>
          </p:cNvPr>
          <p:cNvSpPr/>
          <p:nvPr/>
        </p:nvSpPr>
        <p:spPr>
          <a:xfrm>
            <a:off x="1154954" y="2622778"/>
            <a:ext cx="99901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                          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Learning is a type of machine learning that feeds a computer system many(</a:t>
            </a:r>
            <a:r>
              <a:rPr lang="en-US" altLang="en-US" sz="36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thousand,millions</a:t>
            </a:r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of examples of a given item and having the computer calculate the similarities between those items so that can recognize other examples of that items  which it has not seen yet.</a:t>
            </a:r>
          </a:p>
          <a:p>
            <a:pPr algn="just"/>
            <a:endParaRPr lang="en-US" altLang="en-US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18A60-FEC7-4C87-9A40-87F75141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46DEF-0D76-4C2C-96E8-FDF2DD9AF8CF}"/>
              </a:ext>
            </a:extLst>
          </p:cNvPr>
          <p:cNvSpPr/>
          <p:nvPr/>
        </p:nvSpPr>
        <p:spPr>
          <a:xfrm>
            <a:off x="8670028" y="6142278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71729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D6F0-C059-42CA-A29D-1754CDC1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Learning 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EA2E6A-217D-4C99-89B1-68878492570B}"/>
              </a:ext>
            </a:extLst>
          </p:cNvPr>
          <p:cNvSpPr/>
          <p:nvPr/>
        </p:nvSpPr>
        <p:spPr>
          <a:xfrm>
            <a:off x="1154954" y="2622778"/>
            <a:ext cx="9990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97031-755E-49AA-B5BA-5F4DAFDDB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302" y="2884388"/>
            <a:ext cx="4850295" cy="33187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78F6E3-54D3-4D68-84F0-16E6DE013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AE52E-C9AC-4266-A660-2D3E9A30EA45}"/>
              </a:ext>
            </a:extLst>
          </p:cNvPr>
          <p:cNvSpPr/>
          <p:nvPr/>
        </p:nvSpPr>
        <p:spPr>
          <a:xfrm>
            <a:off x="8826976" y="6203110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4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43B9-82DD-4736-83DB-D1AAD290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01EF1-776C-4539-88F1-FDE489F0279B}"/>
              </a:ext>
            </a:extLst>
          </p:cNvPr>
          <p:cNvSpPr/>
          <p:nvPr/>
        </p:nvSpPr>
        <p:spPr>
          <a:xfrm>
            <a:off x="1048936" y="2886526"/>
            <a:ext cx="10546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Unsupervised learning algorithms can perform more complex processing tasks than supervised learning systems. However, Unsupervised learning can be more unpredictable than the alternative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280CA-2BA4-41BF-9436-EC9F424E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EDE04-B282-46CF-8946-4E8EB4E98333}"/>
              </a:ext>
            </a:extLst>
          </p:cNvPr>
          <p:cNvSpPr/>
          <p:nvPr/>
        </p:nvSpPr>
        <p:spPr>
          <a:xfrm>
            <a:off x="8670028" y="6122424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8639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43B9-82DD-4736-83DB-D1AAD290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   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learning Example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801EF1-776C-4539-88F1-FDE489F0279B}"/>
              </a:ext>
            </a:extLst>
          </p:cNvPr>
          <p:cNvSpPr/>
          <p:nvPr/>
        </p:nvSpPr>
        <p:spPr>
          <a:xfrm>
            <a:off x="-622852" y="2502213"/>
            <a:ext cx="6398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Sort Cats from Dogs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03DEA-E5C6-4576-BF46-C05F2ED2C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81" y="3358598"/>
            <a:ext cx="4219575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D6B38-FFF2-41CA-B1BB-17ED766A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543" y="3358598"/>
            <a:ext cx="5478117" cy="31623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BC1A22-F533-47DF-B6CD-3F3BC596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68740-AA29-4293-B101-E6DF3AAE5E0E}"/>
              </a:ext>
            </a:extLst>
          </p:cNvPr>
          <p:cNvSpPr/>
          <p:nvPr/>
        </p:nvSpPr>
        <p:spPr>
          <a:xfrm>
            <a:off x="8670028" y="6273225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EAA9-8EC9-4EAB-BF79-20C14CA8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9AB1D0-8FDD-4D5C-8F13-A550C1037E69}"/>
              </a:ext>
            </a:extLst>
          </p:cNvPr>
          <p:cNvSpPr/>
          <p:nvPr/>
        </p:nvSpPr>
        <p:spPr>
          <a:xfrm>
            <a:off x="1154954" y="2724115"/>
            <a:ext cx="103611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 is a type of machine learning that tells a computer if it has made the correct decision or wrong decision.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With enough iterations a reinforcement learning system will eventually be able to predict the correct outcomes and therefore make the “correct decision”.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FED5-C8E3-49E2-A069-75BBE77B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71827-8A80-4E6F-9001-0277B5438E53}"/>
              </a:ext>
            </a:extLst>
          </p:cNvPr>
          <p:cNvSpPr/>
          <p:nvPr/>
        </p:nvSpPr>
        <p:spPr>
          <a:xfrm>
            <a:off x="8670028" y="6229811"/>
            <a:ext cx="3365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endParaRPr lang="en-IN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892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294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Candara</vt:lpstr>
      <vt:lpstr>Century Gothic</vt:lpstr>
      <vt:lpstr>Times New Roman</vt:lpstr>
      <vt:lpstr>Wingdings</vt:lpstr>
      <vt:lpstr>Wingdings 3</vt:lpstr>
      <vt:lpstr>Ion Boardroom</vt:lpstr>
      <vt:lpstr> Machine Learning </vt:lpstr>
      <vt:lpstr>Machine Learning</vt:lpstr>
      <vt:lpstr>Machine Learning</vt:lpstr>
      <vt:lpstr>Difference between traditional programming and machine learning</vt:lpstr>
      <vt:lpstr>Supervised Learning</vt:lpstr>
      <vt:lpstr>Supervised Learning Example</vt:lpstr>
      <vt:lpstr>                 Unsupervised learning</vt:lpstr>
      <vt:lpstr>    Unsupervised learning Example</vt:lpstr>
      <vt:lpstr>Reinforcement learning</vt:lpstr>
      <vt:lpstr>Advantages  of Machine Learning</vt:lpstr>
      <vt:lpstr>Disadvantages of Machine Learning</vt:lpstr>
      <vt:lpstr>Applications</vt:lpstr>
      <vt:lpstr>Machine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Cybersecurity In Machine Learning</dc:title>
  <dc:creator>Esakki Muthu Velraja</dc:creator>
  <cp:lastModifiedBy>Windows User</cp:lastModifiedBy>
  <cp:revision>28</cp:revision>
  <dcterms:created xsi:type="dcterms:W3CDTF">2018-03-05T17:17:10Z</dcterms:created>
  <dcterms:modified xsi:type="dcterms:W3CDTF">2018-03-06T14:24:00Z</dcterms:modified>
</cp:coreProperties>
</file>